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EA4926C-C209-4B37-9AEF-3B6655A735F8}">
  <a:tblStyle styleId="{EEA4926C-C209-4B37-9AEF-3B6655A735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regular.fntdata"/><Relationship Id="rId25" Type="http://schemas.openxmlformats.org/officeDocument/2006/relationships/slide" Target="slides/slide19.xml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a3c89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a3c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9f2fa7011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9f2fa7011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c8140f983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c8140f983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c8140f983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c8140f983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c8140f983_3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ac8140f983_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9f2fa7011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9f2fa7011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c8140f983_3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ac8140f983_3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f2fa7011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f2fa7011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ac8140f983_3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ac8140f983_3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ac8140f983_3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ac8140f983_3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c8140f983_8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ac8140f983_8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a3c898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a3c89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9fbeaf1e05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9fbeaf1e05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c3a7b70a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ac3a7b70a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c3a7b70a4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ac3a7b70a4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fbeaf1e05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fbeaf1e05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visually perceptible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c3a7b70a4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c3a7b70a4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6fa3c898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6fa3c89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c3a7b70a4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c3a7b70a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Digital-Image-Processing-IIITH/project-photons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17.png"/><Relationship Id="rId6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4294967295" type="ctrTitle"/>
          </p:nvPr>
        </p:nvSpPr>
        <p:spPr>
          <a:xfrm>
            <a:off x="660600" y="170300"/>
            <a:ext cx="79638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Detecting LSB Steganography in </a:t>
            </a:r>
            <a:r>
              <a:rPr lang="en" sz="3500"/>
              <a:t>Colour and </a:t>
            </a:r>
            <a:r>
              <a:rPr lang="en" sz="3500"/>
              <a:t>Grayscale images</a:t>
            </a:r>
            <a:endParaRPr sz="3500"/>
          </a:p>
        </p:txBody>
      </p:sp>
      <p:sp>
        <p:nvSpPr>
          <p:cNvPr id="55" name="Google Shape;55;p13"/>
          <p:cNvSpPr txBox="1"/>
          <p:nvPr>
            <p:ph idx="4294967295" type="subTitle"/>
          </p:nvPr>
        </p:nvSpPr>
        <p:spPr>
          <a:xfrm>
            <a:off x="729450" y="1776475"/>
            <a:ext cx="78261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Team Photons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Roll number     Name                        Program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2019201016    Shivani Hanji             MTech CSE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2019201070    Saptarshi Manna       MTech CSE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2019201074   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>
                <a:solidFill>
                  <a:srgbClr val="000000"/>
                </a:solidFill>
              </a:rPr>
              <a:t>Pratikkumar Bulani    MTech CSE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2019201089    Dhawal Sirikonda      MS CSE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Mentor TA: Soumyasis Gun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Repo URL: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https://github.com/Digital-Image-Processing-IIITH/project-photons</a:t>
            </a:r>
            <a:r>
              <a:rPr lang="en" sz="1400">
                <a:solidFill>
                  <a:srgbClr val="000000"/>
                </a:solidFill>
              </a:rPr>
              <a:t> 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516825" y="327100"/>
            <a:ext cx="6005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Procedure to obtain RS diagram</a:t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437925" y="1115425"/>
            <a:ext cx="8504400" cy="33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Image is divided into disjoint groups of adjacent pixels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just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Discriminaton function measures the smoothness of a group of pixels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just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Flipping functions ( F</a:t>
            </a:r>
            <a:r>
              <a:rPr baseline="-25000" lang="en" sz="1600">
                <a:solidFill>
                  <a:srgbClr val="000000"/>
                </a:solidFill>
              </a:rPr>
              <a:t>0 </a:t>
            </a:r>
            <a:r>
              <a:rPr lang="en" sz="1600">
                <a:solidFill>
                  <a:srgbClr val="000000"/>
                </a:solidFill>
              </a:rPr>
              <a:t>, F</a:t>
            </a:r>
            <a:r>
              <a:rPr baseline="-25000" lang="en" sz="1600">
                <a:solidFill>
                  <a:srgbClr val="000000"/>
                </a:solidFill>
              </a:rPr>
              <a:t>1</a:t>
            </a:r>
            <a:r>
              <a:rPr lang="en" sz="1600">
                <a:solidFill>
                  <a:srgbClr val="000000"/>
                </a:solidFill>
              </a:rPr>
              <a:t> , F</a:t>
            </a:r>
            <a:r>
              <a:rPr baseline="-25000" lang="en" sz="1600">
                <a:solidFill>
                  <a:srgbClr val="000000"/>
                </a:solidFill>
              </a:rPr>
              <a:t>-1</a:t>
            </a:r>
            <a:r>
              <a:rPr baseline="-25000" lang="en" sz="1600">
                <a:solidFill>
                  <a:srgbClr val="000000"/>
                </a:solidFill>
              </a:rPr>
              <a:t> </a:t>
            </a:r>
            <a:r>
              <a:rPr lang="en" sz="1600">
                <a:solidFill>
                  <a:srgbClr val="000000"/>
                </a:solidFill>
              </a:rPr>
              <a:t>) flip the LSB of a single pixel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just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For every group, check the discrimination function’s value before and after flipping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just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A mask M is created to apply flipping function</a:t>
            </a:r>
            <a:r>
              <a:rPr lang="en" sz="1600">
                <a:solidFill>
                  <a:srgbClr val="000000"/>
                </a:solidFill>
              </a:rPr>
              <a:t>s</a:t>
            </a:r>
            <a:r>
              <a:rPr lang="en" sz="1600">
                <a:solidFill>
                  <a:srgbClr val="000000"/>
                </a:solidFill>
              </a:rPr>
              <a:t> to a group of pixels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just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Calculate the percentage of regular groups (R), singular groups (S) and unusable groups (U)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We will see how the number of regular groups and singular groups change with LSB randomization (for example, LSB steganography)</a:t>
            </a:r>
            <a:endParaRPr sz="15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434225" y="89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 Steganalysis - Discrimination function</a:t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 rotWithShape="1">
          <a:blip r:embed="rId3">
            <a:alphaModFix/>
          </a:blip>
          <a:srcRect b="0" l="53332" r="0" t="38347"/>
          <a:stretch/>
        </p:blipFill>
        <p:spPr>
          <a:xfrm>
            <a:off x="556750" y="2016625"/>
            <a:ext cx="2979700" cy="295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/>
          <p:nvPr/>
        </p:nvSpPr>
        <p:spPr>
          <a:xfrm>
            <a:off x="587250" y="2057275"/>
            <a:ext cx="1443300" cy="1453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" name="Google Shape;127;p23"/>
          <p:cNvCxnSpPr>
            <a:stCxn id="126" idx="0"/>
          </p:cNvCxnSpPr>
          <p:nvPr/>
        </p:nvCxnSpPr>
        <p:spPr>
          <a:xfrm>
            <a:off x="1308900" y="2057275"/>
            <a:ext cx="4110000" cy="20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" name="Google Shape;128;p23"/>
          <p:cNvCxnSpPr>
            <a:stCxn id="126" idx="2"/>
          </p:cNvCxnSpPr>
          <p:nvPr/>
        </p:nvCxnSpPr>
        <p:spPr>
          <a:xfrm flipH="1" rot="10800000">
            <a:off x="1308900" y="2890675"/>
            <a:ext cx="4106700" cy="62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23"/>
          <p:cNvSpPr txBox="1"/>
          <p:nvPr/>
        </p:nvSpPr>
        <p:spPr>
          <a:xfrm>
            <a:off x="5415600" y="2098525"/>
            <a:ext cx="3539100" cy="23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|170 - 238| + |238 - 68| + |68 - 221| + |221 - 136| + |136 - 85| + |85 - 17| + |17 - 0| + |0 - 238|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= 68 + 170 +153 + 85 </a:t>
            </a:r>
            <a:r>
              <a:rPr lang="en" sz="1600">
                <a:solidFill>
                  <a:schemeClr val="dk1"/>
                </a:solidFill>
              </a:rPr>
              <a:t>+ 51 </a:t>
            </a:r>
            <a:r>
              <a:rPr lang="en" sz="1600"/>
              <a:t>+ 68 + 17   + 238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=  850</a:t>
            </a:r>
            <a:endParaRPr sz="1600"/>
          </a:p>
        </p:txBody>
      </p:sp>
      <p:sp>
        <p:nvSpPr>
          <p:cNvPr id="130" name="Google Shape;130;p23"/>
          <p:cNvSpPr txBox="1"/>
          <p:nvPr/>
        </p:nvSpPr>
        <p:spPr>
          <a:xfrm>
            <a:off x="556775" y="731225"/>
            <a:ext cx="74439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It</a:t>
            </a:r>
            <a:r>
              <a:rPr lang="en" sz="1600">
                <a:solidFill>
                  <a:schemeClr val="dk1"/>
                </a:solidFill>
              </a:rPr>
              <a:t> measures the smoothness / regularity of a group of pixels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Noisy group → higher value of discrimination function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3"/>
          <p:cNvSpPr txBox="1"/>
          <p:nvPr/>
        </p:nvSpPr>
        <p:spPr>
          <a:xfrm>
            <a:off x="556775" y="1217213"/>
            <a:ext cx="8275500" cy="7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pixels within</a:t>
            </a:r>
            <a:r>
              <a:rPr lang="en" sz="1600"/>
              <a:t> a group are traversed in a zigzag manner to evaluate </a:t>
            </a:r>
            <a:r>
              <a:rPr lang="en" sz="1600">
                <a:solidFill>
                  <a:schemeClr val="dk1"/>
                </a:solidFill>
              </a:rPr>
              <a:t>the discrimination function</a:t>
            </a:r>
            <a:r>
              <a:rPr lang="en" sz="1600"/>
              <a:t>. </a:t>
            </a:r>
            <a:r>
              <a:rPr lang="en" sz="1600"/>
              <a:t>This ensures that neighboring pixels are listed together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623400" y="293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 Steganalysis - Flipping functions</a:t>
            </a: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 rotWithShape="1">
          <a:blip r:embed="rId3">
            <a:alphaModFix/>
          </a:blip>
          <a:srcRect b="0" l="53332" r="0" t="38347"/>
          <a:stretch/>
        </p:blipFill>
        <p:spPr>
          <a:xfrm>
            <a:off x="744075" y="1337725"/>
            <a:ext cx="2979700" cy="29580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8" name="Google Shape;138;p24"/>
          <p:cNvGraphicFramePr/>
          <p:nvPr/>
        </p:nvGraphicFramePr>
        <p:xfrm>
          <a:off x="4396600" y="3269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{EEA4926C-C209-4B37-9AEF-3B6655A735F8}</a:tableStyleId>
              </a:tblPr>
              <a:tblGrid>
                <a:gridCol w="481100"/>
                <a:gridCol w="481100"/>
                <a:gridCol w="481100"/>
              </a:tblGrid>
              <a:tr h="502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02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02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39" name="Google Shape;139;p24"/>
          <p:cNvGraphicFramePr/>
          <p:nvPr/>
        </p:nvGraphicFramePr>
        <p:xfrm>
          <a:off x="6512713" y="1088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{EEA4926C-C209-4B37-9AEF-3B6655A735F8}</a:tableStyleId>
              </a:tblPr>
              <a:tblGrid>
                <a:gridCol w="537275"/>
                <a:gridCol w="537275"/>
                <a:gridCol w="537275"/>
              </a:tblGrid>
              <a:tr h="502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238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02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02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238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40" name="Google Shape;140;p24"/>
          <p:cNvSpPr/>
          <p:nvPr/>
        </p:nvSpPr>
        <p:spPr>
          <a:xfrm>
            <a:off x="765725" y="1349675"/>
            <a:ext cx="1443300" cy="1450200"/>
          </a:xfrm>
          <a:prstGeom prst="rect">
            <a:avLst/>
          </a:prstGeom>
          <a:solidFill>
            <a:srgbClr val="EEEEEE">
              <a:alpha val="37430"/>
            </a:srgbClr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41" name="Google Shape;141;p24"/>
          <p:cNvGraphicFramePr/>
          <p:nvPr/>
        </p:nvGraphicFramePr>
        <p:xfrm>
          <a:off x="4396600" y="1088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{EEA4926C-C209-4B37-9AEF-3B6655A735F8}</a:tableStyleId>
              </a:tblPr>
              <a:tblGrid>
                <a:gridCol w="481100"/>
                <a:gridCol w="481100"/>
                <a:gridCol w="481100"/>
              </a:tblGrid>
              <a:tr h="502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02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02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42" name="Google Shape;142;p24"/>
          <p:cNvGraphicFramePr/>
          <p:nvPr/>
        </p:nvGraphicFramePr>
        <p:xfrm>
          <a:off x="6512713" y="3188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{EEA4926C-C209-4B37-9AEF-3B6655A735F8}</a:tableStyleId>
              </a:tblPr>
              <a:tblGrid>
                <a:gridCol w="537275"/>
                <a:gridCol w="537275"/>
                <a:gridCol w="537275"/>
              </a:tblGrid>
              <a:tr h="502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238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02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02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238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143" name="Google Shape;143;p24"/>
          <p:cNvCxnSpPr>
            <a:stCxn id="140" idx="0"/>
          </p:cNvCxnSpPr>
          <p:nvPr/>
        </p:nvCxnSpPr>
        <p:spPr>
          <a:xfrm flipH="1" rot="10800000">
            <a:off x="1487375" y="1089275"/>
            <a:ext cx="2919000" cy="26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24"/>
          <p:cNvCxnSpPr>
            <a:stCxn id="140" idx="2"/>
          </p:cNvCxnSpPr>
          <p:nvPr/>
        </p:nvCxnSpPr>
        <p:spPr>
          <a:xfrm flipH="1" rot="10800000">
            <a:off x="1487375" y="2597975"/>
            <a:ext cx="2919000" cy="20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24"/>
          <p:cNvCxnSpPr>
            <a:stCxn id="140" idx="2"/>
          </p:cNvCxnSpPr>
          <p:nvPr/>
        </p:nvCxnSpPr>
        <p:spPr>
          <a:xfrm>
            <a:off x="1487375" y="2799875"/>
            <a:ext cx="2922600" cy="199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24"/>
          <p:cNvCxnSpPr>
            <a:stCxn id="140" idx="0"/>
          </p:cNvCxnSpPr>
          <p:nvPr/>
        </p:nvCxnSpPr>
        <p:spPr>
          <a:xfrm>
            <a:off x="1487375" y="1349675"/>
            <a:ext cx="2913300" cy="191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" name="Google Shape;147;p24"/>
          <p:cNvSpPr txBox="1"/>
          <p:nvPr/>
        </p:nvSpPr>
        <p:spPr>
          <a:xfrm>
            <a:off x="6010275" y="1676400"/>
            <a:ext cx="41964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</a:t>
            </a:r>
            <a:endParaRPr/>
          </a:p>
        </p:txBody>
      </p:sp>
      <p:sp>
        <p:nvSpPr>
          <p:cNvPr id="148" name="Google Shape;148;p24"/>
          <p:cNvSpPr txBox="1"/>
          <p:nvPr/>
        </p:nvSpPr>
        <p:spPr>
          <a:xfrm>
            <a:off x="6038850" y="3697100"/>
            <a:ext cx="41964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</a:t>
            </a:r>
            <a:endParaRPr/>
          </a:p>
        </p:txBody>
      </p:sp>
      <p:sp>
        <p:nvSpPr>
          <p:cNvPr id="149" name="Google Shape;149;p24"/>
          <p:cNvSpPr txBox="1"/>
          <p:nvPr/>
        </p:nvSpPr>
        <p:spPr>
          <a:xfrm>
            <a:off x="4424650" y="2945150"/>
            <a:ext cx="13872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Negative Mask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623400" y="260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 Steganalysis - Regular and Singular groups</a:t>
            </a:r>
            <a:endParaRPr/>
          </a:p>
        </p:txBody>
      </p:sp>
      <p:sp>
        <p:nvSpPr>
          <p:cNvPr id="155" name="Google Shape;155;p25"/>
          <p:cNvSpPr txBox="1"/>
          <p:nvPr/>
        </p:nvSpPr>
        <p:spPr>
          <a:xfrm>
            <a:off x="1112100" y="2374825"/>
            <a:ext cx="69198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</a:t>
            </a:r>
            <a:r>
              <a:rPr baseline="-25000" lang="en" sz="1600"/>
              <a:t>M</a:t>
            </a:r>
            <a:r>
              <a:rPr lang="en" sz="1600"/>
              <a:t> denotes the percentage of regular groups in the image using mask </a:t>
            </a:r>
            <a:r>
              <a:rPr b="1" lang="en" sz="1600"/>
              <a:t>M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</a:t>
            </a:r>
            <a:r>
              <a:rPr baseline="-25000" lang="en" sz="1600"/>
              <a:t>-M</a:t>
            </a:r>
            <a:r>
              <a:rPr lang="en" sz="1600"/>
              <a:t> denotes the percentage of regular groups in the image using mask </a:t>
            </a:r>
            <a:r>
              <a:rPr b="1" lang="en" sz="1600"/>
              <a:t>-M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</a:t>
            </a:r>
            <a:r>
              <a:rPr baseline="-25000" lang="en" sz="1600"/>
              <a:t>M</a:t>
            </a:r>
            <a:r>
              <a:rPr lang="en" sz="1600"/>
              <a:t> denotes the percentage of singular groups in the image using mask </a:t>
            </a:r>
            <a:r>
              <a:rPr b="1" lang="en" sz="1600"/>
              <a:t>M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</a:t>
            </a:r>
            <a:r>
              <a:rPr baseline="-25000" lang="en" sz="1600"/>
              <a:t>-M</a:t>
            </a:r>
            <a:r>
              <a:rPr lang="en" sz="1600"/>
              <a:t> denotes the percentage of singular groups in the image using mask </a:t>
            </a:r>
            <a:r>
              <a:rPr b="1" lang="en" sz="1600"/>
              <a:t>-M</a:t>
            </a:r>
            <a:endParaRPr b="1" sz="1600"/>
          </a:p>
        </p:txBody>
      </p:sp>
      <p:pic>
        <p:nvPicPr>
          <p:cNvPr id="156" name="Google Shape;156;p25"/>
          <p:cNvPicPr preferRelativeResize="0"/>
          <p:nvPr/>
        </p:nvPicPr>
        <p:blipFill rotWithShape="1">
          <a:blip r:embed="rId3">
            <a:alphaModFix/>
          </a:blip>
          <a:srcRect b="9775" l="3607" r="5524" t="20299"/>
          <a:stretch/>
        </p:blipFill>
        <p:spPr>
          <a:xfrm>
            <a:off x="2060648" y="1085850"/>
            <a:ext cx="5022700" cy="103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5"/>
          <p:cNvSpPr txBox="1"/>
          <p:nvPr/>
        </p:nvSpPr>
        <p:spPr>
          <a:xfrm>
            <a:off x="1702650" y="3846600"/>
            <a:ext cx="57387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As per the statistical hypothesis, for the original cover image,</a:t>
            </a:r>
            <a:endParaRPr sz="1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" sz="1600"/>
              <a:t>R</a:t>
            </a:r>
            <a:r>
              <a:rPr baseline="-25000" lang="en" sz="1600"/>
              <a:t>M 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≅ </a:t>
            </a:r>
            <a:r>
              <a:rPr lang="en" sz="1600"/>
              <a:t>R</a:t>
            </a:r>
            <a:r>
              <a:rPr baseline="-25000" lang="en" sz="1600"/>
              <a:t>-M</a:t>
            </a:r>
            <a:r>
              <a:rPr lang="en" sz="1600"/>
              <a:t> and S</a:t>
            </a:r>
            <a:r>
              <a:rPr baseline="-25000" lang="en" sz="1600"/>
              <a:t>M 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≅ </a:t>
            </a:r>
            <a:r>
              <a:rPr lang="en" sz="1600"/>
              <a:t>S</a:t>
            </a:r>
            <a:r>
              <a:rPr baseline="-25000" lang="en" sz="1600"/>
              <a:t>-M</a:t>
            </a:r>
            <a:endParaRPr sz="16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★"/>
            </a:pPr>
            <a:r>
              <a:rPr lang="en" sz="1600"/>
              <a:t>R</a:t>
            </a:r>
            <a:r>
              <a:rPr baseline="-25000" lang="en" sz="1600"/>
              <a:t>M</a:t>
            </a:r>
            <a:r>
              <a:rPr lang="en" sz="1600"/>
              <a:t> &gt;&gt; S</a:t>
            </a:r>
            <a:r>
              <a:rPr baseline="-25000" lang="en" sz="1600"/>
              <a:t>M</a:t>
            </a:r>
            <a:endParaRPr baseline="-25000"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454425" y="71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 Steganalysis - </a:t>
            </a:r>
            <a:r>
              <a:rPr lang="en"/>
              <a:t>RS diagram</a:t>
            </a:r>
            <a:endParaRPr/>
          </a:p>
        </p:txBody>
      </p:sp>
      <p:pic>
        <p:nvPicPr>
          <p:cNvPr id="163" name="Google Shape;163;p26"/>
          <p:cNvPicPr preferRelativeResize="0"/>
          <p:nvPr/>
        </p:nvPicPr>
        <p:blipFill rotWithShape="1">
          <a:blip r:embed="rId3">
            <a:alphaModFix/>
          </a:blip>
          <a:srcRect b="3782" l="3917" r="2132" t="3736"/>
          <a:stretch/>
        </p:blipFill>
        <p:spPr>
          <a:xfrm>
            <a:off x="148787" y="674074"/>
            <a:ext cx="4106700" cy="376157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6"/>
          <p:cNvSpPr txBox="1"/>
          <p:nvPr/>
        </p:nvSpPr>
        <p:spPr>
          <a:xfrm>
            <a:off x="229188" y="4502975"/>
            <a:ext cx="39459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 RS-diagram of an image. The x-axis is the percentage of pixels with ﬂipped LSBs, the y-axis is the relative number of regular and singular groups with masks M and −M. Here,  M = [0 1 1 0]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4924425" y="1076325"/>
            <a:ext cx="41964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66" name="Google Shape;166;p26"/>
          <p:cNvSpPr/>
          <p:nvPr/>
        </p:nvSpPr>
        <p:spPr>
          <a:xfrm>
            <a:off x="1014313" y="2392563"/>
            <a:ext cx="46500" cy="6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6"/>
          <p:cNvSpPr/>
          <p:nvPr/>
        </p:nvSpPr>
        <p:spPr>
          <a:xfrm>
            <a:off x="777344" y="2940250"/>
            <a:ext cx="46500" cy="6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6"/>
          <p:cNvSpPr txBox="1"/>
          <p:nvPr/>
        </p:nvSpPr>
        <p:spPr>
          <a:xfrm>
            <a:off x="4317313" y="724700"/>
            <a:ext cx="4677900" cy="41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The authors collected experimental evidence that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R</a:t>
            </a:r>
            <a:r>
              <a:rPr baseline="-25000" lang="en" sz="1300">
                <a:solidFill>
                  <a:schemeClr val="dk1"/>
                </a:solidFill>
              </a:rPr>
              <a:t>−M</a:t>
            </a:r>
            <a:r>
              <a:rPr lang="en" sz="1300">
                <a:solidFill>
                  <a:schemeClr val="dk1"/>
                </a:solidFill>
              </a:rPr>
              <a:t> and S</a:t>
            </a:r>
            <a:r>
              <a:rPr baseline="-25000" lang="en" sz="1300">
                <a:solidFill>
                  <a:schemeClr val="dk1"/>
                </a:solidFill>
              </a:rPr>
              <a:t>−M</a:t>
            </a:r>
            <a:r>
              <a:rPr lang="en" sz="1300">
                <a:solidFill>
                  <a:schemeClr val="dk1"/>
                </a:solidFill>
              </a:rPr>
              <a:t> are modeled well by straight lines, while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R</a:t>
            </a:r>
            <a:r>
              <a:rPr baseline="-25000" lang="en" sz="1300">
                <a:solidFill>
                  <a:schemeClr val="dk1"/>
                </a:solidFill>
              </a:rPr>
              <a:t>M</a:t>
            </a:r>
            <a:r>
              <a:rPr lang="en" sz="1300">
                <a:solidFill>
                  <a:schemeClr val="dk1"/>
                </a:solidFill>
              </a:rPr>
              <a:t>  and S</a:t>
            </a:r>
            <a:r>
              <a:rPr baseline="-25000" lang="en" sz="1300">
                <a:solidFill>
                  <a:schemeClr val="dk1"/>
                </a:solidFill>
              </a:rPr>
              <a:t>M</a:t>
            </a:r>
            <a:r>
              <a:rPr lang="en" sz="1300">
                <a:solidFill>
                  <a:schemeClr val="dk1"/>
                </a:solidFill>
              </a:rPr>
              <a:t>   are modeled well by second-degree polynomials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0000"/>
                </a:solidFill>
              </a:rPr>
              <a:t>The principle of RS steganalysis is to estimate</a:t>
            </a:r>
            <a:endParaRPr sz="1500">
              <a:solidFill>
                <a:srgbClr val="66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0000"/>
                </a:solidFill>
              </a:rPr>
              <a:t>the four curves of the RS diagram for a stego-image,  and calculate their intersection using extrapolation.</a:t>
            </a:r>
            <a:endParaRPr sz="1500">
              <a:solidFill>
                <a:srgbClr val="66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</a:t>
            </a:r>
            <a:r>
              <a:rPr lang="en" sz="1200"/>
              <a:t> = Length of the message expressed as a percentage of the total image pixels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p/2 = Percentage of LSBs flipped by a message of length p, on an average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1-p/2 = The percentage of LSBs which are flipped (as compared to the original cover image), when all the LSBs are flipped in a stego-image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6"/>
          <p:cNvSpPr/>
          <p:nvPr/>
        </p:nvSpPr>
        <p:spPr>
          <a:xfrm>
            <a:off x="1014313" y="2940238"/>
            <a:ext cx="46500" cy="6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327975" y="237825"/>
            <a:ext cx="8589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 Steganalysis - </a:t>
            </a:r>
            <a:r>
              <a:rPr lang="en" sz="2400"/>
              <a:t>Extrapolation and Length Estimation</a:t>
            </a:r>
            <a:endParaRPr/>
          </a:p>
        </p:txBody>
      </p:sp>
      <p:sp>
        <p:nvSpPr>
          <p:cNvPr id="175" name="Google Shape;175;p27"/>
          <p:cNvSpPr/>
          <p:nvPr/>
        </p:nvSpPr>
        <p:spPr>
          <a:xfrm>
            <a:off x="1014313" y="2564688"/>
            <a:ext cx="46500" cy="6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7"/>
          <p:cNvSpPr txBox="1"/>
          <p:nvPr/>
        </p:nvSpPr>
        <p:spPr>
          <a:xfrm>
            <a:off x="378600" y="997875"/>
            <a:ext cx="8589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x-coordinate of the intersection point of R</a:t>
            </a:r>
            <a:r>
              <a:rPr baseline="-25000" lang="en" sz="1600"/>
              <a:t>M</a:t>
            </a:r>
            <a:r>
              <a:rPr lang="en" sz="1600"/>
              <a:t> and S</a:t>
            </a:r>
            <a:r>
              <a:rPr baseline="-25000" lang="en" sz="1600"/>
              <a:t>M</a:t>
            </a:r>
            <a:r>
              <a:rPr lang="en" sz="1600"/>
              <a:t> is given by a root of the quadratic equation</a:t>
            </a:r>
            <a:endParaRPr sz="1600"/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882" y="1940475"/>
            <a:ext cx="3734242" cy="18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 txBox="1"/>
          <p:nvPr/>
        </p:nvSpPr>
        <p:spPr>
          <a:xfrm>
            <a:off x="1491900" y="4140925"/>
            <a:ext cx="63627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message length p can be estimated using</a:t>
            </a:r>
            <a:endParaRPr sz="1600"/>
          </a:p>
        </p:txBody>
      </p:sp>
      <p:pic>
        <p:nvPicPr>
          <p:cNvPr id="179" name="Google Shape;17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2525" y="4264075"/>
            <a:ext cx="1266825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/>
          <p:nvPr/>
        </p:nvSpPr>
        <p:spPr>
          <a:xfrm>
            <a:off x="726719" y="2798500"/>
            <a:ext cx="46500" cy="6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8"/>
          <p:cNvSpPr/>
          <p:nvPr/>
        </p:nvSpPr>
        <p:spPr>
          <a:xfrm>
            <a:off x="963688" y="2798488"/>
            <a:ext cx="46500" cy="6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549" y="1618750"/>
            <a:ext cx="3014475" cy="226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462" y="4043475"/>
            <a:ext cx="2890650" cy="9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8"/>
          <p:cNvSpPr txBox="1"/>
          <p:nvPr/>
        </p:nvSpPr>
        <p:spPr>
          <a:xfrm>
            <a:off x="416700" y="904875"/>
            <a:ext cx="83106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error between detected p and actual p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(detected % of flipped pixels v/s actual % of flipped pixels), as observed by the authors:</a:t>
            </a:r>
            <a:endParaRPr sz="1600"/>
          </a:p>
        </p:txBody>
      </p:sp>
      <p:sp>
        <p:nvSpPr>
          <p:cNvPr id="189" name="Google Shape;189;p28"/>
          <p:cNvSpPr txBox="1"/>
          <p:nvPr>
            <p:ph type="title"/>
          </p:nvPr>
        </p:nvSpPr>
        <p:spPr>
          <a:xfrm>
            <a:off x="327975" y="227700"/>
            <a:ext cx="8589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 Steganalysis - </a:t>
            </a:r>
            <a:r>
              <a:rPr lang="en" sz="2400"/>
              <a:t>Extrapolation and Length Estimation</a:t>
            </a:r>
            <a:endParaRPr/>
          </a:p>
        </p:txBody>
      </p:sp>
      <p:sp>
        <p:nvSpPr>
          <p:cNvPr id="190" name="Google Shape;190;p28"/>
          <p:cNvSpPr txBox="1"/>
          <p:nvPr/>
        </p:nvSpPr>
        <p:spPr>
          <a:xfrm>
            <a:off x="4052025" y="1727325"/>
            <a:ext cx="4627200" cy="30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accuracy of length estimation is affected by: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Initial bias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Non-zero message length detected in an original cover image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Noise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noisy images, the difference between R</a:t>
            </a:r>
            <a:r>
              <a:rPr baseline="-25000" lang="en"/>
              <a:t>M</a:t>
            </a:r>
            <a:r>
              <a:rPr lang="en"/>
              <a:t> and S</a:t>
            </a:r>
            <a:r>
              <a:rPr baseline="-25000" lang="en"/>
              <a:t>M</a:t>
            </a:r>
            <a:r>
              <a:rPr lang="en"/>
              <a:t> is small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Message placement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accurate for randomly scattered messages than sequential / locally concentrated messages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656925" y="68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 Steganalysis - Our result</a:t>
            </a:r>
            <a:endParaRPr/>
          </a:p>
        </p:txBody>
      </p:sp>
      <p:sp>
        <p:nvSpPr>
          <p:cNvPr id="196" name="Google Shape;196;p29"/>
          <p:cNvSpPr/>
          <p:nvPr/>
        </p:nvSpPr>
        <p:spPr>
          <a:xfrm>
            <a:off x="991550" y="2305063"/>
            <a:ext cx="46500" cy="6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9"/>
          <p:cNvSpPr/>
          <p:nvPr/>
        </p:nvSpPr>
        <p:spPr>
          <a:xfrm>
            <a:off x="987931" y="2857525"/>
            <a:ext cx="46500" cy="6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663" y="2052624"/>
            <a:ext cx="1781199" cy="178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 rotWithShape="1">
          <a:blip r:embed="rId4">
            <a:alphaModFix/>
          </a:blip>
          <a:srcRect b="6247" l="7404" r="9025" t="6247"/>
          <a:stretch/>
        </p:blipFill>
        <p:spPr>
          <a:xfrm>
            <a:off x="2444913" y="747725"/>
            <a:ext cx="2995082" cy="20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 rotWithShape="1">
          <a:blip r:embed="rId5">
            <a:alphaModFix/>
          </a:blip>
          <a:srcRect b="0" l="3091" r="9587" t="6120"/>
          <a:stretch/>
        </p:blipFill>
        <p:spPr>
          <a:xfrm>
            <a:off x="5592388" y="1752600"/>
            <a:ext cx="3106575" cy="2226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 rotWithShape="1">
          <a:blip r:embed="rId6">
            <a:alphaModFix/>
          </a:blip>
          <a:srcRect b="4635" l="7249" r="9715" t="5176"/>
          <a:stretch/>
        </p:blipFill>
        <p:spPr>
          <a:xfrm>
            <a:off x="2506955" y="2919325"/>
            <a:ext cx="2933046" cy="21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/>
        </p:nvSpPr>
        <p:spPr>
          <a:xfrm>
            <a:off x="409575" y="1240425"/>
            <a:ext cx="8477100" cy="3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 to define clear-cut task boundaries as we regularly had meetings that lasted for hours and coded together.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the literature of the paper was pretty hard as the equations were without </a:t>
            </a:r>
            <a:r>
              <a:rPr lang="en"/>
              <a:t>explanations</a:t>
            </a:r>
            <a:r>
              <a:rPr lang="en"/>
              <a:t> and had to fiddle around lot of literature to get to a proper understanding for the implementation.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Initial Bias and Finding roots caused hurdles as the proof was not provided.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Roughly: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Pratik Bulani - Discrimination Function, Flipping Operations, </a:t>
            </a:r>
            <a:r>
              <a:rPr lang="en">
                <a:solidFill>
                  <a:schemeClr val="dk1"/>
                </a:solidFill>
              </a:rPr>
              <a:t>Counting R and S groups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Shivani Hanji - Finding roots of extrapolation equation, Polynomial fitting, Experimenting with RS diagram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Dhawal S - Counting R and S groups, Scattered LSB flipping, Curve Fitting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Saptarshi - Scattered LSB Flipping and Zigzag mask for discrimination Function, Actual Vs Predicted steg-testing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 txBox="1"/>
          <p:nvPr>
            <p:ph type="title"/>
          </p:nvPr>
        </p:nvSpPr>
        <p:spPr>
          <a:xfrm>
            <a:off x="409575" y="457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Contribution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311700" y="123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Contribution (cont.d) - Experimentation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(Done by all team members)</a:t>
            </a:r>
            <a:endParaRPr sz="1600"/>
          </a:p>
        </p:txBody>
      </p:sp>
      <p:sp>
        <p:nvSpPr>
          <p:cNvPr id="213" name="Google Shape;213;p31"/>
          <p:cNvSpPr txBox="1"/>
          <p:nvPr>
            <p:ph idx="1" type="body"/>
          </p:nvPr>
        </p:nvSpPr>
        <p:spPr>
          <a:xfrm>
            <a:off x="363550" y="975600"/>
            <a:ext cx="8651400" cy="41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with S tools and Stepic (steganography software)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Experimenting with different Masks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Testing with (SimpleLSBFlipping) Sequential Flipping vs Random Scattering Flipping.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Tried various ways of finding roots of quadratic equation and fitting the quadratic curve on the points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Different ways to integrate Color channels in the existing procedure for grayscale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Tested with homogenous images (with very less variation in color intensity) to check the R,S,U groups.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Researched various ways to find the R</a:t>
            </a:r>
            <a:r>
              <a:rPr baseline="-25000" lang="en"/>
              <a:t>M</a:t>
            </a:r>
            <a:r>
              <a:rPr lang="en"/>
              <a:t>(½) and S</a:t>
            </a:r>
            <a:r>
              <a:rPr baseline="-25000" lang="en"/>
              <a:t>M</a:t>
            </a:r>
            <a:r>
              <a:rPr lang="en"/>
              <a:t>(½)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Tested with various images to check the graph of actual p vs predicted p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Tested various formats of images for generating RS diagram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1980 .bmp mislead us. Check the link: https://image.online-convert.com/convert-to-bmp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4294967295" type="title"/>
          </p:nvPr>
        </p:nvSpPr>
        <p:spPr>
          <a:xfrm>
            <a:off x="583800" y="277700"/>
            <a:ext cx="1788000" cy="8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61" name="Google Shape;61;p14"/>
          <p:cNvSpPr txBox="1"/>
          <p:nvPr>
            <p:ph idx="4294967295" type="body"/>
          </p:nvPr>
        </p:nvSpPr>
        <p:spPr>
          <a:xfrm>
            <a:off x="624475" y="1250875"/>
            <a:ext cx="7580700" cy="22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</a:rPr>
              <a:t>Paper</a:t>
            </a:r>
            <a:endParaRPr b="1"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Detecting LSB Steganography in Color and Grayscale Images (2001)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Jessica Fridrich, Miroslav Goljan, and Rui Du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</a:rPr>
              <a:t>Problem Description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Detecting whether an image contains a hidden message and estimating its length using RS steganalysis</a:t>
            </a:r>
            <a:endParaRPr sz="15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200025" y="341550"/>
            <a:ext cx="4260300" cy="24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</a:rPr>
              <a:t>Steganography</a:t>
            </a:r>
            <a:endParaRPr sz="2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Hiding data in data (in both cases, it could be an image, text, audio, video, etc)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The message is usually encrypted before hiding it, although it can also be hidden as plaintext</a:t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67" name="Google Shape;67;p15"/>
          <p:cNvSpPr txBox="1"/>
          <p:nvPr>
            <p:ph idx="2" type="body"/>
          </p:nvPr>
        </p:nvSpPr>
        <p:spPr>
          <a:xfrm>
            <a:off x="4752975" y="341550"/>
            <a:ext cx="4260300" cy="25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</a:rPr>
              <a:t>Steganalysis</a:t>
            </a:r>
            <a:endParaRPr sz="2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Trying to detect secret data that may be hidden in some other data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It is not necessary to be able to read the secret message to “break” a steganographic system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311700" y="3216100"/>
            <a:ext cx="4378500" cy="15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</a:rPr>
              <a:t>P</a:t>
            </a:r>
            <a:r>
              <a:rPr lang="en" sz="1100"/>
              <a:t>RESIDENT'S </a:t>
            </a:r>
            <a:r>
              <a:rPr lang="en" sz="1100">
                <a:solidFill>
                  <a:srgbClr val="FF0000"/>
                </a:solidFill>
              </a:rPr>
              <a:t>E</a:t>
            </a:r>
            <a:r>
              <a:rPr lang="en" sz="1100"/>
              <a:t>MBARGO </a:t>
            </a:r>
            <a:r>
              <a:rPr lang="en" sz="1100">
                <a:solidFill>
                  <a:srgbClr val="FF0000"/>
                </a:solidFill>
              </a:rPr>
              <a:t>R</a:t>
            </a:r>
            <a:r>
              <a:rPr lang="en" sz="1100"/>
              <a:t>ULING </a:t>
            </a:r>
            <a:r>
              <a:rPr lang="en" sz="1100">
                <a:solidFill>
                  <a:srgbClr val="FF0000"/>
                </a:solidFill>
              </a:rPr>
              <a:t>S</a:t>
            </a:r>
            <a:r>
              <a:rPr lang="en" sz="1100"/>
              <a:t>HOULD </a:t>
            </a:r>
            <a:r>
              <a:rPr lang="en" sz="1100">
                <a:solidFill>
                  <a:srgbClr val="FF0000"/>
                </a:solidFill>
              </a:rPr>
              <a:t>H</a:t>
            </a:r>
            <a:r>
              <a:rPr lang="en" sz="1100"/>
              <a:t>AVE </a:t>
            </a:r>
            <a:r>
              <a:rPr lang="en" sz="1100">
                <a:solidFill>
                  <a:srgbClr val="FF0000"/>
                </a:solidFill>
              </a:rPr>
              <a:t>I</a:t>
            </a:r>
            <a:r>
              <a:rPr lang="en" sz="1100"/>
              <a:t>MMEDIATE </a:t>
            </a:r>
            <a:r>
              <a:rPr lang="en" sz="1100">
                <a:solidFill>
                  <a:srgbClr val="FF0000"/>
                </a:solidFill>
              </a:rPr>
              <a:t>N</a:t>
            </a:r>
            <a:r>
              <a:rPr lang="en" sz="1100"/>
              <a:t>OTICE. </a:t>
            </a:r>
            <a:r>
              <a:rPr lang="en" sz="1100">
                <a:solidFill>
                  <a:srgbClr val="FF0000"/>
                </a:solidFill>
              </a:rPr>
              <a:t>G</a:t>
            </a:r>
            <a:r>
              <a:rPr lang="en" sz="1100"/>
              <a:t>RAVE </a:t>
            </a:r>
            <a:r>
              <a:rPr lang="en" sz="1100">
                <a:solidFill>
                  <a:srgbClr val="FF0000"/>
                </a:solidFill>
              </a:rPr>
              <a:t>S</a:t>
            </a:r>
            <a:r>
              <a:rPr lang="en" sz="1100"/>
              <a:t>ITUATION </a:t>
            </a:r>
            <a:r>
              <a:rPr lang="en" sz="1100">
                <a:solidFill>
                  <a:srgbClr val="FF0000"/>
                </a:solidFill>
              </a:rPr>
              <a:t>A</a:t>
            </a:r>
            <a:r>
              <a:rPr lang="en" sz="1100"/>
              <a:t>FFECTING </a:t>
            </a:r>
            <a:r>
              <a:rPr lang="en" sz="1100">
                <a:solidFill>
                  <a:srgbClr val="FF0000"/>
                </a:solidFill>
              </a:rPr>
              <a:t>I</a:t>
            </a:r>
            <a:r>
              <a:rPr lang="en" sz="1100"/>
              <a:t>NTERNATIONAL </a:t>
            </a:r>
            <a:r>
              <a:rPr lang="en" sz="1100">
                <a:solidFill>
                  <a:srgbClr val="FF0000"/>
                </a:solidFill>
              </a:rPr>
              <a:t>L</a:t>
            </a:r>
            <a:r>
              <a:rPr lang="en" sz="1100"/>
              <a:t>AW. </a:t>
            </a:r>
            <a:r>
              <a:rPr lang="en" sz="1100">
                <a:solidFill>
                  <a:srgbClr val="FF0000"/>
                </a:solidFill>
              </a:rPr>
              <a:t>S</a:t>
            </a:r>
            <a:r>
              <a:rPr lang="en" sz="1100"/>
              <a:t>TATEMENT </a:t>
            </a:r>
            <a:r>
              <a:rPr lang="en" sz="1100">
                <a:solidFill>
                  <a:srgbClr val="FF0000"/>
                </a:solidFill>
              </a:rPr>
              <a:t>F</a:t>
            </a:r>
            <a:r>
              <a:rPr lang="en" sz="1100"/>
              <a:t>ORESHADOWS </a:t>
            </a:r>
            <a:r>
              <a:rPr lang="en" sz="1100">
                <a:solidFill>
                  <a:srgbClr val="FF0000"/>
                </a:solidFill>
              </a:rPr>
              <a:t>R</a:t>
            </a:r>
            <a:r>
              <a:rPr lang="en" sz="1100"/>
              <a:t>UIN </a:t>
            </a:r>
            <a:r>
              <a:rPr lang="en" sz="1100">
                <a:solidFill>
                  <a:srgbClr val="FF0000"/>
                </a:solidFill>
              </a:rPr>
              <a:t>O</a:t>
            </a:r>
            <a:r>
              <a:rPr lang="en" sz="1100"/>
              <a:t>F </a:t>
            </a:r>
            <a:r>
              <a:rPr lang="en" sz="1100">
                <a:solidFill>
                  <a:srgbClr val="FF0000"/>
                </a:solidFill>
              </a:rPr>
              <a:t>M</a:t>
            </a:r>
            <a:r>
              <a:rPr lang="en" sz="1100"/>
              <a:t>ANY </a:t>
            </a:r>
            <a:r>
              <a:rPr lang="en" sz="1100">
                <a:solidFill>
                  <a:srgbClr val="FF0000"/>
                </a:solidFill>
              </a:rPr>
              <a:t>N</a:t>
            </a:r>
            <a:r>
              <a:rPr lang="en" sz="1100"/>
              <a:t>EUTRALS. </a:t>
            </a:r>
            <a:r>
              <a:rPr lang="en" sz="1100">
                <a:solidFill>
                  <a:srgbClr val="FF0000"/>
                </a:solidFill>
              </a:rPr>
              <a:t>Y</a:t>
            </a:r>
            <a:r>
              <a:rPr lang="en" sz="1100"/>
              <a:t>ELLOW </a:t>
            </a:r>
            <a:r>
              <a:rPr lang="en" sz="1100">
                <a:solidFill>
                  <a:srgbClr val="FF0000"/>
                </a:solidFill>
              </a:rPr>
              <a:t>J</a:t>
            </a:r>
            <a:r>
              <a:rPr lang="en" sz="1100"/>
              <a:t>OURNALS </a:t>
            </a:r>
            <a:r>
              <a:rPr lang="en" sz="1100">
                <a:solidFill>
                  <a:srgbClr val="FF0000"/>
                </a:solidFill>
              </a:rPr>
              <a:t>U</a:t>
            </a:r>
            <a:r>
              <a:rPr lang="en" sz="1100"/>
              <a:t>NIFYING </a:t>
            </a:r>
            <a:r>
              <a:rPr lang="en" sz="1100">
                <a:solidFill>
                  <a:srgbClr val="FF0000"/>
                </a:solidFill>
              </a:rPr>
              <a:t>N</a:t>
            </a:r>
            <a:r>
              <a:rPr lang="en" sz="1100"/>
              <a:t>ATIONAL </a:t>
            </a:r>
            <a:r>
              <a:rPr lang="en" sz="1100">
                <a:solidFill>
                  <a:srgbClr val="FF0000"/>
                </a:solidFill>
              </a:rPr>
              <a:t>E</a:t>
            </a:r>
            <a:r>
              <a:rPr lang="en" sz="1100"/>
              <a:t>XCITEMENT </a:t>
            </a:r>
            <a:r>
              <a:rPr lang="en" sz="1100">
                <a:solidFill>
                  <a:srgbClr val="FF0000"/>
                </a:solidFill>
              </a:rPr>
              <a:t>I</a:t>
            </a:r>
            <a:r>
              <a:rPr lang="en" sz="1100"/>
              <a:t>MMENSELY.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Taking the first letter of every word: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PERSHING SAILS FROM NY JUNE I</a:t>
            </a:r>
            <a:endParaRPr sz="1100"/>
          </a:p>
        </p:txBody>
      </p:sp>
      <p:sp>
        <p:nvSpPr>
          <p:cNvPr id="69" name="Google Shape;69;p15"/>
          <p:cNvSpPr/>
          <p:nvPr/>
        </p:nvSpPr>
        <p:spPr>
          <a:xfrm>
            <a:off x="311700" y="3216100"/>
            <a:ext cx="4260300" cy="1583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938" y="2872650"/>
            <a:ext cx="3526825" cy="20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idx="4294967295" type="title"/>
          </p:nvPr>
        </p:nvSpPr>
        <p:spPr>
          <a:xfrm>
            <a:off x="345625" y="242675"/>
            <a:ext cx="8256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Steganography - </a:t>
            </a:r>
            <a:r>
              <a:rPr lang="en"/>
              <a:t>software / tools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225" y="825220"/>
            <a:ext cx="5352799" cy="4090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9325" y="2740000"/>
            <a:ext cx="2925900" cy="170362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5959325" y="998050"/>
            <a:ext cx="29259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Example: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Using S-Tools to communicate secretly by encrypting and hiding a message in an image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220250" y="1419625"/>
            <a:ext cx="3583500" cy="20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example of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LSB steganography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</a:rPr>
              <a:t>LSB steganography is a</a:t>
            </a:r>
            <a:r>
              <a:rPr lang="en" sz="1600">
                <a:solidFill>
                  <a:srgbClr val="000000"/>
                </a:solidFill>
              </a:rPr>
              <a:t> common steganographic approach in which the message bits are stored in the LSBs of an image (LSB embedding)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3750" y="152400"/>
            <a:ext cx="498017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574650" y="271675"/>
            <a:ext cx="8278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are LSBs </a:t>
            </a:r>
            <a:r>
              <a:rPr lang="en"/>
              <a:t>usually </a:t>
            </a:r>
            <a:r>
              <a:rPr lang="en"/>
              <a:t>used to hide a message?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675" y="1265725"/>
            <a:ext cx="6194375" cy="15355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/>
        </p:nvSpPr>
        <p:spPr>
          <a:xfrm>
            <a:off x="3839250" y="3603288"/>
            <a:ext cx="501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Also, for most images, the LSB plane is essentially random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and does not contain any easily recognizable structure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675" y="3260125"/>
            <a:ext cx="2701325" cy="13328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1310510" y="1554275"/>
            <a:ext cx="11796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11111111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5290827" y="1554275"/>
            <a:ext cx="11796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11111110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" name="Google Shape;95;p18"/>
          <p:cNvSpPr txBox="1"/>
          <p:nvPr/>
        </p:nvSpPr>
        <p:spPr>
          <a:xfrm>
            <a:off x="7063625" y="1266200"/>
            <a:ext cx="1624800" cy="11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change in colour is undetectable for the human eye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574650" y="271675"/>
            <a:ext cx="8240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are LSBs usually used to hide a message?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325" y="888175"/>
            <a:ext cx="6979051" cy="419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idx="4294967295" type="title"/>
          </p:nvPr>
        </p:nvSpPr>
        <p:spPr>
          <a:xfrm>
            <a:off x="556650" y="4343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</a:t>
            </a:r>
            <a:endParaRPr/>
          </a:p>
        </p:txBody>
      </p:sp>
      <p:sp>
        <p:nvSpPr>
          <p:cNvPr id="107" name="Google Shape;107;p20"/>
          <p:cNvSpPr txBox="1"/>
          <p:nvPr>
            <p:ph idx="4294967295" type="body"/>
          </p:nvPr>
        </p:nvSpPr>
        <p:spPr>
          <a:xfrm>
            <a:off x="556525" y="1194525"/>
            <a:ext cx="8283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Detecting the percentage of LSBs that have been flipped in an image </a:t>
            </a:r>
            <a:br>
              <a:rPr lang="en" sz="1600">
                <a:solidFill>
                  <a:srgbClr val="000000"/>
                </a:solidFill>
              </a:rPr>
            </a:br>
            <a:r>
              <a:rPr lang="en" sz="1600">
                <a:solidFill>
                  <a:srgbClr val="000000"/>
                </a:solidFill>
              </a:rPr>
              <a:t>(helps to estimate the length of the hidden message)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Not uncovering</a:t>
            </a:r>
            <a:r>
              <a:rPr b="1" lang="en" sz="1600">
                <a:solidFill>
                  <a:srgbClr val="000000"/>
                </a:solidFill>
              </a:rPr>
              <a:t> </a:t>
            </a:r>
            <a:r>
              <a:rPr lang="en" sz="1600">
                <a:solidFill>
                  <a:srgbClr val="000000"/>
                </a:solidFill>
              </a:rPr>
              <a:t>the hidden message itself </a:t>
            </a:r>
            <a:br>
              <a:rPr lang="en" sz="1600">
                <a:solidFill>
                  <a:srgbClr val="000000"/>
                </a:solidFill>
              </a:rPr>
            </a:br>
            <a:r>
              <a:rPr lang="en" sz="1600">
                <a:solidFill>
                  <a:srgbClr val="000000"/>
                </a:solidFill>
              </a:rPr>
              <a:t>(If the hidden message is in the form of ciphertext, this would require cryptanalysis)</a:t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 Steganalysis</a:t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A statistical technique that</a:t>
            </a:r>
            <a:r>
              <a:rPr lang="en" sz="1600">
                <a:solidFill>
                  <a:schemeClr val="dk1"/>
                </a:solidFill>
              </a:rPr>
              <a:t> was developed mainly to detect a message scattered across the LSBs of randomly chosen pixels in a stego-image</a:t>
            </a:r>
            <a:br>
              <a:rPr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(doesn’t work so well for sequentially embedded messages)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This technique does not depend on the specific algorithm that may have been used for steganography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3 main ideas discussed in the paper: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en" sz="1600">
                <a:solidFill>
                  <a:srgbClr val="000000"/>
                </a:solidFill>
              </a:rPr>
              <a:t>Obtaining RS diagram from empirical experimentation on original cover images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en" sz="1600">
                <a:solidFill>
                  <a:srgbClr val="000000"/>
                </a:solidFill>
              </a:rPr>
              <a:t>Method to estimate RS curves from a (potentially) stego-image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en" sz="1600">
                <a:solidFill>
                  <a:srgbClr val="000000"/>
                </a:solidFill>
              </a:rPr>
              <a:t>Estimating the length of the hidden message and checking its accuracy</a:t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